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notesSlides/notesSlide12.xml" ContentType="application/vnd.openxmlformats-officedocument.presentationml.notesSlide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72" r:id="rId3"/>
    <p:sldId id="271" r:id="rId4"/>
    <p:sldId id="273" r:id="rId5"/>
    <p:sldId id="259" r:id="rId6"/>
    <p:sldId id="262" r:id="rId7"/>
    <p:sldId id="275" r:id="rId8"/>
    <p:sldId id="276" r:id="rId9"/>
    <p:sldId id="277" r:id="rId10"/>
    <p:sldId id="279" r:id="rId11"/>
    <p:sldId id="280" r:id="rId12"/>
    <p:sldId id="281" r:id="rId13"/>
    <p:sldId id="278" r:id="rId14"/>
    <p:sldId id="282" r:id="rId15"/>
    <p:sldId id="283" r:id="rId16"/>
    <p:sldId id="264" r:id="rId17"/>
    <p:sldId id="261" r:id="rId18"/>
    <p:sldId id="291" r:id="rId19"/>
    <p:sldId id="292" r:id="rId20"/>
    <p:sldId id="285" r:id="rId21"/>
    <p:sldId id="284" r:id="rId22"/>
    <p:sldId id="289" r:id="rId23"/>
    <p:sldId id="288" r:id="rId24"/>
    <p:sldId id="287" r:id="rId25"/>
    <p:sldId id="270" r:id="rId26"/>
    <p:sldId id="269" r:id="rId27"/>
    <p:sldId id="268" r:id="rId28"/>
    <p:sldId id="265" r:id="rId29"/>
    <p:sldId id="260" r:id="rId30"/>
    <p:sldId id="263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D4D4D4"/>
    <a:srgbClr val="E0E0E0"/>
    <a:srgbClr val="B8B8B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6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4CFBB-6753-9E4C-BD97-EA06E7397A3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26BE7-BF3C-F24F-B6AE-1957385FDE9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</a:t>
            </a:r>
            <a:r>
              <a:rPr lang="en-US" baseline="0" dirty="0" smtClean="0"/>
              <a:t> computation – success story. Lots of great stuff like decoding the human genome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most importantly, how do we know the answer is right?</a:t>
            </a:r>
            <a:r>
              <a:rPr lang="en-US" baseline="0" dirty="0" smtClean="0"/>
              <a:t> What if they answer incorrectly?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 People might just guess!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Workers</a:t>
            </a:r>
            <a:r>
              <a:rPr lang="en-US" baseline="0" dirty="0" smtClean="0"/>
              <a:t> can be lazy and might just guess the answer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Computers great at some things</a:t>
            </a:r>
            <a:r>
              <a:rPr lang="en-US" baseline="0" dirty="0" smtClean="0"/>
              <a:t> – aerodynamic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Can’t just call this function. What’s the answer?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Great – but lots of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to pay workers. How much should</a:t>
            </a:r>
            <a:r>
              <a:rPr lang="en-US" baseline="0" dirty="0" smtClean="0"/>
              <a:t> you pay?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long should the task take?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E71C-0959-5B44-B9C9-8BA17F42F5D5}" type="datetimeFigureOut">
              <a:rPr lang="en-US" smtClean="0"/>
              <a:pPr/>
              <a:t>2/4/12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155495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066800" y="5811898"/>
            <a:ext cx="7086600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Emery Berger</a:t>
            </a:r>
            <a:r>
              <a:rPr lang="en-US" sz="2800" dirty="0" smtClean="0">
                <a:solidFill>
                  <a:srgbClr val="FFFFFF"/>
                </a:solidFill>
              </a:rPr>
              <a:t>, Dan </a:t>
            </a:r>
            <a:r>
              <a:rPr lang="en-US" sz="2800" dirty="0" err="1" smtClean="0">
                <a:solidFill>
                  <a:srgbClr val="FFFFFF"/>
                </a:solidFill>
              </a:rPr>
              <a:t>Barowy</a:t>
            </a:r>
            <a:r>
              <a:rPr lang="en-US" sz="2800" dirty="0" smtClean="0">
                <a:solidFill>
                  <a:srgbClr val="FFFFFF"/>
                </a:solidFill>
              </a:rPr>
              <a:t>, Andrew McGregor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3654145"/>
            <a:ext cx="7696200" cy="1878904"/>
          </a:xfrm>
          <a:solidFill>
            <a:srgbClr val="D4D4D4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b="1" i="1" dirty="0" smtClean="0">
                <a:latin typeface="Calibri"/>
                <a:cs typeface="Calibri"/>
              </a:rPr>
              <a:t>A Platform for Integrating </a:t>
            </a:r>
            <a: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  <a:t>Human-Based </a:t>
            </a:r>
            <a:r>
              <a:rPr lang="en-US" b="1" i="1" dirty="0" smtClean="0">
                <a:latin typeface="Calibri"/>
                <a:cs typeface="Calibri"/>
              </a:rPr>
              <a:t>and </a:t>
            </a:r>
            <a:r>
              <a:rPr lang="en-US" b="1" i="1" dirty="0" smtClean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lang="en-US" b="1" i="1" dirty="0" smtClean="0">
                <a:solidFill>
                  <a:srgbClr val="0000FF"/>
                </a:solidFill>
                <a:latin typeface="Calibri"/>
                <a:cs typeface="Calibri"/>
              </a:rPr>
              <a:t>Computation</a:t>
            </a:r>
            <a:endParaRPr lang="en-US" b="1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rcRect l="3810" t="2966" r="3760" b="2964"/>
          <a:stretch>
            <a:fillRect/>
          </a:stretch>
        </p:blipFill>
        <p:spPr>
          <a:xfrm>
            <a:off x="347811" y="4094715"/>
            <a:ext cx="2074345" cy="276328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9000"/>
          <a:stretch>
            <a:fillRect/>
          </a:stretch>
        </p:blipFill>
        <p:spPr>
          <a:xfrm>
            <a:off x="0" y="0"/>
            <a:ext cx="9144000" cy="7554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559" y="1697493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58" y="-251328"/>
            <a:ext cx="9331158" cy="784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84404" y="2841271"/>
            <a:ext cx="4941565" cy="18759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6641" y="3453777"/>
            <a:ext cx="3557660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P(agreement</a:t>
            </a:r>
            <a:r>
              <a:rPr lang="en-US" sz="3600" b="1" dirty="0" smtClean="0"/>
              <a:t>) = ½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7" y="439792"/>
            <a:ext cx="5287720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0340" y="2523152"/>
            <a:ext cx="3020259" cy="2073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2674951">
            <a:off x="5452332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0616" y="2531211"/>
            <a:ext cx="3020259" cy="2073911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 rot="18928948">
            <a:off x="7032084" y="1806605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Up Arrow 25"/>
          <p:cNvSpPr/>
          <p:nvPr/>
        </p:nvSpPr>
        <p:spPr>
          <a:xfrm>
            <a:off x="6529141" y="4605122"/>
            <a:ext cx="1717778" cy="596066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6811432" cy="830997"/>
            <a:chOff x="5715000" y="838200"/>
            <a:chExt cx="6485126" cy="830997"/>
          </a:xfrm>
        </p:grpSpPr>
        <p:sp>
          <p:nvSpPr>
            <p:cNvPr id="28" name="Rectangle 2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41915" y="929290"/>
              <a:ext cx="4958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 smtClean="0">
                  <a:latin typeface="Georgia" pitchFamily="18" charset="0"/>
                </a:rPr>
                <a:t>95% confidence</a:t>
              </a:r>
              <a:endParaRPr lang="en-US" sz="3600" i="1" dirty="0">
                <a:latin typeface="Georgia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773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44450"/>
            <a:ext cx="9220200" cy="676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0962" y="764522"/>
            <a:ext cx="8598722" cy="504138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is_readable_plate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= {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a.Task[String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] {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MultipleChoiceQuestion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question_text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Does this image PRIMARILY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SHOW a vehicle with a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CLEARLY READABLE license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number plate?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selection_texts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Map('yes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Yes.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     'no 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lang="en-US" sz="2400" dirty="0">
                <a:latin typeface="Consolas"/>
                <a:cs typeface="Consolas"/>
              </a:rPr>
              <a:t>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t.question.image_url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image_url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}.apply("")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09" y="233240"/>
            <a:ext cx="8939091" cy="640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def </a:t>
            </a:r>
            <a:r>
              <a:rPr lang="en-US" sz="2400" b="1" dirty="0" err="1" smtClean="0">
                <a:latin typeface="Consolas"/>
                <a:cs typeface="Consolas"/>
              </a:rPr>
              <a:t>get_plate_text</a:t>
            </a:r>
            <a:r>
              <a:rPr lang="en-US" sz="2400" dirty="0" err="1" smtClean="0">
                <a:latin typeface="Consolas"/>
                <a:cs typeface="Consolas"/>
              </a:rPr>
              <a:t>(image_url</a:t>
            </a:r>
            <a:r>
              <a:rPr lang="en-US" sz="2400" dirty="0" smtClean="0">
                <a:latin typeface="Consolas"/>
                <a:cs typeface="Consolas"/>
              </a:rPr>
              <a:t>: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String</a:t>
            </a:r>
            <a:r>
              <a:rPr lang="en-US" sz="2400" dirty="0" smtClean="0">
                <a:latin typeface="Consolas"/>
                <a:cs typeface="Consolas"/>
              </a:rPr>
              <a:t>) = {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err="1" smtClean="0">
                <a:latin typeface="Consolas"/>
                <a:cs typeface="Consolas"/>
              </a:rPr>
              <a:t>a.Task[String</a:t>
            </a:r>
            <a:r>
              <a:rPr lang="en-US" sz="2400" dirty="0" smtClean="0">
                <a:latin typeface="Consolas"/>
                <a:cs typeface="Consolas"/>
              </a:rPr>
              <a:t>] { </a:t>
            </a:r>
            <a:r>
              <a:rPr lang="en-US" sz="2400" dirty="0" err="1" smtClean="0">
                <a:latin typeface="Consolas"/>
                <a:cs typeface="Consolas"/>
              </a:rPr>
              <a:t>t</a:t>
            </a:r>
            <a:r>
              <a:rPr lang="en-US" sz="2400" dirty="0" smtClean="0">
                <a:latin typeface="Consolas"/>
                <a:cs typeface="Consolas"/>
              </a:rPr>
              <a:t> =&gt;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t.confidence</a:t>
            </a:r>
            <a:r>
              <a:rPr lang="en-US" sz="2400" dirty="0" smtClean="0">
                <a:latin typeface="Consolas"/>
                <a:cs typeface="Consolas"/>
              </a:rPr>
              <a:t> = 0.90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t.title</a:t>
            </a:r>
            <a:r>
              <a:rPr lang="en-US" sz="2400" dirty="0" smtClean="0">
                <a:latin typeface="Consolas"/>
                <a:cs typeface="Consolas"/>
              </a:rPr>
              <a:t> = "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Recognize this license plate.</a:t>
            </a:r>
            <a:r>
              <a:rPr lang="en-US" sz="2400" dirty="0" smtClean="0">
                <a:latin typeface="Consolas"/>
                <a:cs typeface="Consolas"/>
              </a:rPr>
              <a:t>”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</a:p>
          <a:p>
            <a:pPr>
              <a:spcAft>
                <a:spcPts val="600"/>
              </a:spcAft>
              <a:buNone/>
            </a:pPr>
            <a:r>
              <a:rPr lang="en-US" sz="2400" b="1" dirty="0" smtClean="0">
                <a:latin typeface="Consolas"/>
                <a:cs typeface="Consolas"/>
              </a:rPr>
              <a:t>        </a:t>
            </a:r>
            <a:r>
              <a:rPr lang="en-US" sz="2400" b="1" dirty="0" err="1" smtClean="0">
                <a:latin typeface="Consolas"/>
                <a:cs typeface="Consolas"/>
              </a:rPr>
              <a:t>a.FreeTextQuestion</a:t>
            </a:r>
            <a:r>
              <a:rPr lang="en-US" sz="2400" dirty="0" err="1" smtClean="0">
                <a:latin typeface="Consolas"/>
                <a:cs typeface="Consolas"/>
              </a:rPr>
              <a:t>("</a:t>
            </a:r>
            <a:r>
              <a:rPr lang="en-US" sz="2400" dirty="0" err="1" smtClean="0">
                <a:solidFill>
                  <a:srgbClr val="1F497D"/>
                </a:solidFill>
                <a:latin typeface="Consolas"/>
                <a:cs typeface="Consolas"/>
              </a:rPr>
              <a:t>What</a:t>
            </a: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are the characters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printed on this license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plate? (CAPS ONLY, NO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DASHES, DOTS OR SPACES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please!)</a:t>
            </a:r>
            <a:r>
              <a:rPr lang="en-US" sz="2400" dirty="0" smtClean="0">
                <a:latin typeface="Consolas"/>
                <a:cs typeface="Consolas"/>
              </a:rPr>
              <a:t>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</a:t>
            </a:r>
            <a:r>
              <a:rPr lang="en-US" sz="2400" b="1" dirty="0" err="1" smtClean="0">
                <a:latin typeface="Consolas"/>
                <a:cs typeface="Consolas"/>
              </a:rPr>
              <a:t>num_choices</a:t>
            </a:r>
            <a:r>
              <a:rPr lang="en-US" sz="2400" dirty="0" smtClean="0">
                <a:latin typeface="Consolas"/>
                <a:cs typeface="Consolas"/>
              </a:rPr>
              <a:t> = BigInt(36).pow(6)</a:t>
            </a:r>
          </a:p>
          <a:p>
            <a:pPr>
              <a:spcAft>
                <a:spcPts val="600"/>
              </a:spcAft>
              <a:buNone/>
            </a:pPr>
            <a:r>
              <a:rPr lang="en-US" sz="2400" i="1" dirty="0" smtClean="0">
                <a:latin typeface="Consolas"/>
                <a:cs typeface="Consolas"/>
              </a:rPr>
              <a:t>        // [A-Z0-9]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t.question.image_url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image_url</a:t>
            </a:r>
            <a:endParaRPr lang="en-US" sz="2400" dirty="0" smtClean="0">
              <a:latin typeface="Consolas"/>
              <a:cs typeface="Consolas"/>
            </a:endParaRP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}.apply("")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}</a:t>
            </a:r>
            <a:endParaRPr lang="en-US" sz="24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869" y="0"/>
            <a:ext cx="9378119" cy="682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7073" r="5438" b="8387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272117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762388" y="4289085"/>
            <a:ext cx="5948054" cy="85947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</a:rPr>
              <a:t>www</a:t>
            </a:r>
            <a:r>
              <a:rPr lang="en-US" sz="4400" b="1" dirty="0" err="1" smtClean="0">
                <a:solidFill>
                  <a:srgbClr val="FFFFFF"/>
                </a:solidFill>
              </a:rPr>
              <a:t>.automan-lang.</a:t>
            </a:r>
            <a:r>
              <a:rPr lang="en-US" sz="4400" dirty="0" err="1" smtClean="0">
                <a:solidFill>
                  <a:srgbClr val="FFFFFF"/>
                </a:solidFill>
              </a:rPr>
              <a:t>org</a:t>
            </a:r>
            <a:endParaRPr lang="en-US" sz="440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2267" t="2820" r="1789" b="2481"/>
          <a:stretch>
            <a:fillRect/>
          </a:stretch>
        </p:blipFill>
        <p:spPr>
          <a:xfrm>
            <a:off x="207340" y="0"/>
            <a:ext cx="8773056" cy="688067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57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“is this a giraffe?”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isGiraffe(</a:t>
              </a:r>
              <a:r>
                <a:rPr lang="en-US" sz="4800" i="1" dirty="0" err="1" smtClean="0">
                  <a:solidFill>
                    <a:schemeClr val="bg1"/>
                  </a:solidFill>
                  <a:latin typeface="Georgia" pitchFamily="18" charset="0"/>
                </a:rPr>
                <a:t>image</a:t>
              </a:r>
              <a:r>
                <a:rPr lang="en-US" sz="4800" dirty="0">
                  <a:solidFill>
                    <a:schemeClr val="bg1"/>
                  </a:solidFill>
                  <a:latin typeface="Georgia" pitchFamily="18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511</Words>
  <Application>Microsoft Macintosh PowerPoint</Application>
  <PresentationFormat>On-screen Show (4:3)</PresentationFormat>
  <Paragraphs>88</Paragraphs>
  <Slides>31</Slides>
  <Notes>16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 Platform for Integrating Human-Based and Digital Computation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Manager/>
  <Company>University of Massachusetts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Platform for Integrating Human-Based and Digital Computation</dc:title>
  <dc:subject/>
  <dc:creator>Emery Berger</dc:creator>
  <cp:keywords/>
  <dc:description/>
  <cp:lastModifiedBy>Emery Berger</cp:lastModifiedBy>
  <cp:revision>9</cp:revision>
  <dcterms:created xsi:type="dcterms:W3CDTF">2012-02-04T18:44:29Z</dcterms:created>
  <dcterms:modified xsi:type="dcterms:W3CDTF">2012-02-04T18:45:22Z</dcterms:modified>
  <cp:category/>
</cp:coreProperties>
</file>